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9"/>
  </p:notesMasterIdLst>
  <p:sldIdLst>
    <p:sldId id="301" r:id="rId2"/>
    <p:sldId id="341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7" r:id="rId14"/>
    <p:sldId id="358" r:id="rId15"/>
    <p:sldId id="359" r:id="rId16"/>
    <p:sldId id="354" r:id="rId17"/>
    <p:sldId id="355" r:id="rId18"/>
  </p:sldIdLst>
  <p:sldSz cx="9144000" cy="6858000" type="screen4x3"/>
  <p:notesSz cx="6858000" cy="9144000"/>
  <p:defaultTextStyle>
    <a:defPPr>
      <a:defRPr lang="es-C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695"/>
    <a:srgbClr val="1A461E"/>
    <a:srgbClr val="085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70" autoAdjust="0"/>
  </p:normalViewPr>
  <p:slideViewPr>
    <p:cSldViewPr>
      <p:cViewPr>
        <p:scale>
          <a:sx n="70" d="100"/>
          <a:sy n="70" d="100"/>
        </p:scale>
        <p:origin x="-138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799E84B-E5DA-44C3-A711-713ADA2E2CBE}" type="datetimeFigureOut">
              <a:rPr lang="es-CL"/>
              <a:pPr>
                <a:defRPr/>
              </a:pPr>
              <a:t>09-09-2015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L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L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7CFDFAF-81FA-47C4-A439-DBEAF13737EF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3195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CC79B-C1AB-468D-8FB2-7B390D2E85AF}" type="datetimeFigureOut">
              <a:rPr lang="es-CL"/>
              <a:pPr>
                <a:defRPr/>
              </a:pPr>
              <a:t>09-09-2015</a:t>
            </a:fld>
            <a:endParaRPr lang="es-CL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25EE8-65D5-4C23-8794-30E80F0F5005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23318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B0F3A-2AEE-41F5-91C5-AF2122B8CADE}" type="datetimeFigureOut">
              <a:rPr lang="es-CL"/>
              <a:pPr>
                <a:defRPr/>
              </a:pPr>
              <a:t>09-09-2015</a:t>
            </a:fld>
            <a:endParaRPr lang="es-CL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61935-9437-4F59-BF7B-37E25E7A5D6B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83353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1DC43-D864-4150-AC2C-4D9DECAC92D9}" type="datetimeFigureOut">
              <a:rPr lang="es-CL"/>
              <a:pPr>
                <a:defRPr/>
              </a:pPr>
              <a:t>09-09-2015</a:t>
            </a:fld>
            <a:endParaRPr lang="es-CL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489B4-F9EC-4C5B-9ACA-1D42F8C8BAFC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7753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D5BA3-6476-4E77-9F58-91D267FDEEFC}" type="datetimeFigureOut">
              <a:rPr lang="es-CL"/>
              <a:pPr>
                <a:defRPr/>
              </a:pPr>
              <a:t>09-09-2015</a:t>
            </a:fld>
            <a:endParaRPr lang="es-CL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03C93-C73E-494A-8977-0270F4F28160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85361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BD84C-4CCE-4CFB-ACCC-F0570C07EE37}" type="datetimeFigureOut">
              <a:rPr lang="es-CL"/>
              <a:pPr>
                <a:defRPr/>
              </a:pPr>
              <a:t>09-09-2015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74BD0-6F3D-47E0-9E83-C39AE526F4DE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791200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F4392-998C-43E3-B985-7D1DD483D4F0}" type="datetimeFigureOut">
              <a:rPr lang="es-CL"/>
              <a:pPr>
                <a:defRPr/>
              </a:pPr>
              <a:t>09-09-2015</a:t>
            </a:fld>
            <a:endParaRPr lang="es-CL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86EEB-9018-4B73-9441-653210FB5616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4000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98AFD-6D11-49E2-9147-C06FAF4D7E7F}" type="datetimeFigureOut">
              <a:rPr lang="es-CL"/>
              <a:pPr>
                <a:defRPr/>
              </a:pPr>
              <a:t>09-09-2015</a:t>
            </a:fld>
            <a:endParaRPr lang="es-CL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7C711-C1BE-41FA-B593-92C06C4E18AD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0464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B3589-4AA2-4D9C-91EE-51E258181170}" type="datetimeFigureOut">
              <a:rPr lang="es-CL"/>
              <a:pPr>
                <a:defRPr/>
              </a:pPr>
              <a:t>09-09-2015</a:t>
            </a:fld>
            <a:endParaRPr lang="es-CL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5FB9F-FB69-4A93-A761-A6745E46AF75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9075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ED18B-EFF3-4D50-85AA-91220889C123}" type="datetimeFigureOut">
              <a:rPr lang="es-CL"/>
              <a:pPr>
                <a:defRPr/>
              </a:pPr>
              <a:t>09-09-2015</a:t>
            </a:fld>
            <a:endParaRPr lang="es-CL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BA4E9-3B87-4E17-9C43-ACA5115CA924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7004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D1B9C-A6F7-497D-98C5-71456838C44E}" type="datetimeFigureOut">
              <a:rPr lang="es-CL"/>
              <a:pPr>
                <a:defRPr/>
              </a:pPr>
              <a:t>09-09-2015</a:t>
            </a:fld>
            <a:endParaRPr lang="es-CL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3B5B8-3BF1-416F-896C-2F7CB57FC625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7467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023C1-7A84-4657-9C80-48D0AEE8120E}" type="datetimeFigureOut">
              <a:rPr lang="es-CL"/>
              <a:pPr>
                <a:defRPr/>
              </a:pPr>
              <a:t>09-09-2015</a:t>
            </a:fld>
            <a:endParaRPr lang="es-CL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B1A1-2BD1-494E-8EDA-B306B8C222DC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753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503BD56-9432-4F15-BC3E-AACD1B0832E9}" type="datetimeFigureOut">
              <a:rPr lang="es-CL"/>
              <a:pPr>
                <a:defRPr/>
              </a:pPr>
              <a:t>09-09-2015</a:t>
            </a:fld>
            <a:endParaRPr lang="es-CL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BCCC0A-FE08-4F67-96B6-3649B24A1772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45" r:id="rId2"/>
    <p:sldLayoutId id="2147484154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5" r:id="rId9"/>
    <p:sldLayoutId id="2147484151" r:id="rId10"/>
    <p:sldLayoutId id="21474841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../../../../aHOSPITALCHAMPA/GESTIONOPERACIONAL/BASE%20DE%20INFORMACION/PRODUCCION%20FACTURACION.xls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5 Título"/>
          <p:cNvSpPr>
            <a:spLocks noGrp="1"/>
          </p:cNvSpPr>
          <p:nvPr>
            <p:ph type="title"/>
          </p:nvPr>
        </p:nvSpPr>
        <p:spPr>
          <a:xfrm>
            <a:off x="457200" y="1052513"/>
            <a:ext cx="8229600" cy="3889375"/>
          </a:xfrm>
        </p:spPr>
        <p:txBody>
          <a:bodyPr/>
          <a:lstStyle/>
          <a:p>
            <a:pPr algn="ctr" eaLnBrk="1" hangingPunct="1"/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TALLERES TÉCNICOS  OPERACIONALES</a:t>
            </a:r>
            <a:r>
              <a:rPr lang="es-ES_tradnl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_tradnl" sz="3200" b="1" dirty="0" smtClean="0">
                <a:latin typeface="Arial" pitchFamily="34" charset="0"/>
                <a:cs typeface="Arial" pitchFamily="34" charset="0"/>
              </a:rPr>
            </a:br>
            <a:r>
              <a:rPr lang="es-ES_tradnl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_tradnl" sz="3200" b="1" dirty="0" smtClean="0">
                <a:latin typeface="Arial" pitchFamily="34" charset="0"/>
                <a:cs typeface="Arial" pitchFamily="34" charset="0"/>
              </a:rPr>
            </a:br>
            <a:r>
              <a:rPr lang="es-ES_tradnl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_tradnl" sz="3200" b="1" dirty="0" smtClean="0">
                <a:latin typeface="Arial" pitchFamily="34" charset="0"/>
                <a:cs typeface="Arial" pitchFamily="34" charset="0"/>
              </a:rPr>
            </a:br>
            <a:r>
              <a:rPr lang="es-ES_tradnl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_tradnl" sz="2000" b="1" dirty="0" smtClean="0">
                <a:latin typeface="Arial" pitchFamily="34" charset="0"/>
                <a:cs typeface="Arial" pitchFamily="34" charset="0"/>
              </a:rPr>
            </a:br>
            <a:r>
              <a:rPr lang="es-ES_tradnl" sz="2800" b="1" i="1" dirty="0" smtClean="0"/>
              <a:t>PROGRAMA  UNIFICADO DE  FORTALECIMIENTO  </a:t>
            </a:r>
            <a:br>
              <a:rPr lang="es-ES_tradnl" sz="2800" b="1" i="1" dirty="0" smtClean="0"/>
            </a:br>
            <a:r>
              <a:rPr lang="es-ES_tradnl" sz="2800" b="1" i="1" dirty="0" smtClean="0"/>
              <a:t>DE  CAPACIDADES</a:t>
            </a:r>
            <a:br>
              <a:rPr lang="es-ES_tradnl" sz="2800" b="1" i="1" dirty="0" smtClean="0"/>
            </a:br>
            <a:r>
              <a:rPr lang="es-ES_tradnl" sz="2800" b="1" i="1" dirty="0" smtClean="0"/>
              <a:t>  PARA  APRS</a:t>
            </a:r>
            <a:r>
              <a:rPr lang="es-CL" sz="2800" i="1" dirty="0" smtClean="0"/>
              <a:t/>
            </a:r>
            <a:br>
              <a:rPr lang="es-CL" sz="2800" i="1" dirty="0" smtClean="0"/>
            </a:br>
            <a:r>
              <a:rPr lang="es-ES_tradnl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_tradnl" sz="2000" b="1" dirty="0" smtClean="0">
                <a:latin typeface="Arial" pitchFamily="34" charset="0"/>
                <a:cs typeface="Arial" pitchFamily="34" charset="0"/>
              </a:rPr>
            </a:br>
            <a:r>
              <a:rPr lang="es-ES_tradnl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_tradnl" sz="2000" b="1" dirty="0" smtClean="0">
                <a:latin typeface="Arial" pitchFamily="34" charset="0"/>
                <a:cs typeface="Arial" pitchFamily="34" charset="0"/>
              </a:rPr>
            </a:br>
            <a:endParaRPr lang="es-CL" sz="2000" b="1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47" name="7 Grupo"/>
          <p:cNvGrpSpPr>
            <a:grpSpLocks/>
          </p:cNvGrpSpPr>
          <p:nvPr/>
        </p:nvGrpSpPr>
        <p:grpSpPr bwMode="auto">
          <a:xfrm>
            <a:off x="107950" y="5805488"/>
            <a:ext cx="8928100" cy="857250"/>
            <a:chOff x="488504" y="116632"/>
            <a:chExt cx="8928992" cy="857250"/>
          </a:xfrm>
        </p:grpSpPr>
        <p:pic>
          <p:nvPicPr>
            <p:cNvPr id="614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504" y="155367"/>
              <a:ext cx="1352550" cy="646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7300" y="116632"/>
              <a:ext cx="619760" cy="857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0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33320" y="225216"/>
              <a:ext cx="1584176" cy="748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1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625" y="125522"/>
              <a:ext cx="828675" cy="828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/>
            <a:r>
              <a:rPr lang="es-CL" dirty="0" smtClean="0"/>
              <a:t>Plan de Desarrollo Operacional</a:t>
            </a:r>
            <a:endParaRPr lang="es-CL" dirty="0"/>
          </a:p>
        </p:txBody>
      </p:sp>
      <p:pic>
        <p:nvPicPr>
          <p:cNvPr id="4" name="Picture 7" descr="fomin negativo castellano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17151A"/>
              </a:clrFrom>
              <a:clrTo>
                <a:srgbClr val="17151A">
                  <a:alpha val="0"/>
                </a:srgbClr>
              </a:clrTo>
            </a:clrChange>
            <a:lum bright="-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194" y="5751347"/>
            <a:ext cx="1686806" cy="115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607328" y="1313592"/>
            <a:ext cx="8229600" cy="5223686"/>
          </a:xfrm>
        </p:spPr>
        <p:txBody>
          <a:bodyPr/>
          <a:lstStyle/>
          <a:p>
            <a:r>
              <a:rPr lang="es-ES" sz="2800" b="1" dirty="0" smtClean="0">
                <a:latin typeface="Calibri" pitchFamily="34" charset="0"/>
              </a:rPr>
              <a:t>Balances </a:t>
            </a:r>
            <a:r>
              <a:rPr lang="es-ES" sz="2800" b="1" dirty="0">
                <a:latin typeface="Calibri" pitchFamily="34" charset="0"/>
              </a:rPr>
              <a:t>Oferta y Demanda (Producción Transporte </a:t>
            </a:r>
            <a:r>
              <a:rPr lang="es-ES" sz="2800" b="1" dirty="0" smtClean="0">
                <a:latin typeface="Calibri" pitchFamily="34" charset="0"/>
              </a:rPr>
              <a:t>Distribución.</a:t>
            </a:r>
            <a:endParaRPr lang="es-CL" sz="2800" dirty="0">
              <a:latin typeface="Calibri" pitchFamily="34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22" t="19380" r="16191" b="9544"/>
          <a:stretch/>
        </p:blipFill>
        <p:spPr bwMode="auto">
          <a:xfrm>
            <a:off x="177422" y="2750032"/>
            <a:ext cx="8775510" cy="3958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378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/>
            <a:r>
              <a:rPr lang="es-CL" dirty="0" smtClean="0"/>
              <a:t>Plan de Desarrollo Operacional</a:t>
            </a:r>
            <a:endParaRPr lang="es-CL" dirty="0"/>
          </a:p>
        </p:txBody>
      </p:sp>
      <p:pic>
        <p:nvPicPr>
          <p:cNvPr id="4" name="Picture 7" descr="fomin negativo castellano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17151A"/>
              </a:clrFrom>
              <a:clrTo>
                <a:srgbClr val="17151A">
                  <a:alpha val="0"/>
                </a:srgbClr>
              </a:clrTo>
            </a:clrChange>
            <a:lum bright="-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194" y="5751347"/>
            <a:ext cx="1686806" cy="115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607328" y="1149816"/>
            <a:ext cx="8229600" cy="5223686"/>
          </a:xfrm>
        </p:spPr>
        <p:txBody>
          <a:bodyPr/>
          <a:lstStyle/>
          <a:p>
            <a:r>
              <a:rPr lang="es-ES" sz="2800" b="1" dirty="0" smtClean="0">
                <a:latin typeface="Calibri" pitchFamily="34" charset="0"/>
              </a:rPr>
              <a:t>Definición de Acciones:</a:t>
            </a:r>
            <a:endParaRPr lang="es-CL" sz="2800" dirty="0">
              <a:latin typeface="Calibri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923681"/>
              </p:ext>
            </p:extLst>
          </p:nvPr>
        </p:nvGraphicFramePr>
        <p:xfrm>
          <a:off x="35496" y="1755249"/>
          <a:ext cx="9000999" cy="49861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2245"/>
                <a:gridCol w="867620"/>
                <a:gridCol w="894315"/>
                <a:gridCol w="974405"/>
                <a:gridCol w="1134579"/>
                <a:gridCol w="1530571"/>
                <a:gridCol w="627356"/>
                <a:gridCol w="739292"/>
                <a:gridCol w="132777"/>
                <a:gridCol w="1067839"/>
              </a:tblGrid>
              <a:tr h="246053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CONSTRUCCION CAMARAS DE VALVULA</a:t>
                      </a:r>
                      <a:endParaRPr lang="es-CL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2">
                  <a:txBody>
                    <a:bodyPr/>
                    <a:lstStyle/>
                    <a:p>
                      <a:endParaRPr lang="es-CL" sz="1200"/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</a:tr>
              <a:tr h="246053"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IDVALVULA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ESTADO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ID RED AP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DIAMETRO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TIPO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CONEXION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ANO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OBSERVA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2">
                  <a:txBody>
                    <a:bodyPr/>
                    <a:lstStyle/>
                    <a:p>
                      <a:r>
                        <a:rPr lang="es-CL" sz="1200" dirty="0" smtClean="0"/>
                        <a:t>        $</a:t>
                      </a:r>
                      <a:endParaRPr lang="es-CL" sz="1200" dirty="0"/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</a:tr>
              <a:tr h="126380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141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CERRADA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10321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200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COMPUERTA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ALIMENTADORA 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2013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639.987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</a:tr>
              <a:tr h="126380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142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CERRADA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10244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50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COMPUERTA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MATRIZ       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2013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639.987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</a:tr>
              <a:tr h="126380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143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CERRADA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117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50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COMPUERTA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MATRIZ       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2013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639.987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</a:tr>
              <a:tr h="126380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144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CERRADA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116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50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COMPUERTA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MATRIZ       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2013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639.987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</a:tr>
              <a:tr h="126380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145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CERRADA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10258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50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COMPUERTA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MATRIZ       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2013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639.987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</a:tr>
              <a:tr h="126380"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146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CERRADA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10313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50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COMPUERTA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MATRIZ       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2013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639.987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</a:tr>
              <a:tr h="246053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2">
                  <a:txBody>
                    <a:bodyPr/>
                    <a:lstStyle/>
                    <a:p>
                      <a:endParaRPr lang="es-CL" sz="1200" dirty="0"/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</a:tr>
              <a:tr h="126380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Total $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3.839.923</a:t>
                      </a:r>
                      <a:endParaRPr lang="es-CL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s-CL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</a:tr>
              <a:tr h="246053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CONSTRUCCION CASETA GRIFOS</a:t>
                      </a:r>
                      <a:endParaRPr lang="es-CL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2">
                  <a:txBody>
                    <a:bodyPr/>
                    <a:lstStyle/>
                    <a:p>
                      <a:endParaRPr lang="es-CL" sz="1200" dirty="0"/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</a:tr>
              <a:tr h="126380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CANTIDAD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26380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CASETA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METALICA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120.000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</a:tr>
              <a:tr h="126380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TUBERIAS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D=2"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30.000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</a:tr>
              <a:tr h="126380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PIEZAS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D=3"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120.000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</a:tr>
              <a:tr h="126380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MEDIDOR ITRON D=2"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 dirty="0">
                          <a:effectLst/>
                        </a:rPr>
                        <a:t> 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300.000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</a:tr>
              <a:tr h="126380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2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570.000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</a:tr>
              <a:tr h="126380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Total $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1.140.000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</a:tr>
              <a:tr h="126380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INSTALACION MEDIDOR GENERAL</a:t>
                      </a:r>
                      <a:endParaRPr lang="es-CL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</a:tr>
              <a:tr h="126380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</a:tr>
              <a:tr h="126380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CAMARA MEDIDOR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859.000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</a:tr>
              <a:tr h="126380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MEDIDOR CAUDAL 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>
                          <a:effectLst/>
                        </a:rPr>
                        <a:t>3.500.000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</a:tr>
              <a:tr h="126380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PIEZAS ESPECIALES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 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350.000</a:t>
                      </a:r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</a:tr>
              <a:tr h="126380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</a:tr>
              <a:tr h="126380"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200" u="none" strike="noStrike">
                          <a:effectLst/>
                        </a:rPr>
                        <a:t>Total $</a:t>
                      </a:r>
                      <a:endParaRPr lang="es-C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200" u="none" strike="noStrike" dirty="0">
                          <a:effectLst/>
                        </a:rPr>
                        <a:t>4.709.000</a:t>
                      </a:r>
                      <a:endParaRPr lang="es-C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87" marR="7687" marT="768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7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782960"/>
          </a:xfrm>
        </p:spPr>
        <p:txBody>
          <a:bodyPr/>
          <a:lstStyle/>
          <a:p>
            <a:pPr algn="l"/>
            <a:r>
              <a:rPr lang="es-CL" dirty="0" smtClean="0"/>
              <a:t>Plan de Desarrollo Operacional</a:t>
            </a:r>
            <a:endParaRPr lang="es-CL" dirty="0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31232"/>
          </a:xfrm>
        </p:spPr>
        <p:txBody>
          <a:bodyPr/>
          <a:lstStyle/>
          <a:p>
            <a:r>
              <a:rPr lang="es-ES" sz="2800" b="1" dirty="0" smtClean="0">
                <a:latin typeface="Calibri" pitchFamily="34" charset="0"/>
              </a:rPr>
              <a:t>Programa </a:t>
            </a:r>
            <a:r>
              <a:rPr lang="es-ES" sz="2800" b="1" dirty="0">
                <a:latin typeface="Calibri" pitchFamily="34" charset="0"/>
              </a:rPr>
              <a:t>de </a:t>
            </a:r>
            <a:r>
              <a:rPr lang="es-ES" sz="2800" b="1" dirty="0" smtClean="0">
                <a:latin typeface="Calibri" pitchFamily="34" charset="0"/>
              </a:rPr>
              <a:t>Inversiones.</a:t>
            </a:r>
          </a:p>
          <a:p>
            <a:endParaRPr lang="es-ES" sz="3600" b="1" dirty="0"/>
          </a:p>
          <a:p>
            <a:endParaRPr lang="es-ES" sz="1000" b="1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340768"/>
            <a:ext cx="8928992" cy="551723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384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782960"/>
          </a:xfrm>
        </p:spPr>
        <p:txBody>
          <a:bodyPr/>
          <a:lstStyle/>
          <a:p>
            <a:pPr algn="l"/>
            <a:r>
              <a:rPr lang="es-CL" dirty="0" smtClean="0"/>
              <a:t>Desafíos:</a:t>
            </a:r>
            <a:endParaRPr lang="es-CL" dirty="0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539552" y="1152128"/>
            <a:ext cx="8229600" cy="5013176"/>
          </a:xfrm>
        </p:spPr>
        <p:txBody>
          <a:bodyPr/>
          <a:lstStyle/>
          <a:p>
            <a:pPr marL="457200" lvl="0" indent="-457200" algn="just">
              <a:buFont typeface="+mj-lt"/>
              <a:buAutoNum type="arabicPeriod"/>
            </a:pPr>
            <a:r>
              <a:rPr lang="es-CL" sz="2400" dirty="0" smtClean="0">
                <a:latin typeface="Calibri" pitchFamily="34" charset="0"/>
              </a:rPr>
              <a:t>Debemos avanzar en cambiar la gestión administrativa y operacional, para </a:t>
            </a:r>
            <a:r>
              <a:rPr lang="es-CL" sz="2400" b="1" dirty="0" smtClean="0">
                <a:latin typeface="Calibri" pitchFamily="34" charset="0"/>
              </a:rPr>
              <a:t>satisfacer las necesidades de sus clientes</a:t>
            </a:r>
            <a:r>
              <a:rPr lang="es-CL" sz="2400" dirty="0" smtClean="0">
                <a:latin typeface="Calibri" pitchFamily="34" charset="0"/>
              </a:rPr>
              <a:t>, </a:t>
            </a:r>
            <a:r>
              <a:rPr lang="es-MX" sz="2400" dirty="0" smtClean="0">
                <a:latin typeface="Calibri" pitchFamily="34" charset="0"/>
              </a:rPr>
              <a:t>brindar un servicio de calidad, conocer cuáles son sus necesidades en cuanto a cantidad, oportunidad de entrega, costo y seguridad.</a:t>
            </a:r>
          </a:p>
          <a:p>
            <a:pPr lvl="0" algn="just">
              <a:buFont typeface="+mj-lt"/>
              <a:buAutoNum type="arabicPeriod"/>
            </a:pPr>
            <a:endParaRPr lang="es-CL" sz="800" dirty="0" smtClean="0">
              <a:latin typeface="Calibri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s-MX" sz="2400" dirty="0">
                <a:latin typeface="Calibri" pitchFamily="34" charset="0"/>
              </a:rPr>
              <a:t> </a:t>
            </a:r>
            <a:r>
              <a:rPr lang="es-CL" sz="2400" dirty="0" smtClean="0">
                <a:latin typeface="Calibri" pitchFamily="34" charset="0"/>
              </a:rPr>
              <a:t>Desarrollar </a:t>
            </a:r>
            <a:r>
              <a:rPr lang="es-CL" sz="2400" dirty="0">
                <a:latin typeface="Calibri" pitchFamily="34" charset="0"/>
              </a:rPr>
              <a:t>un sistema basado en la </a:t>
            </a:r>
            <a:r>
              <a:rPr lang="es-CL" sz="2400" b="1" dirty="0">
                <a:latin typeface="Calibri" pitchFamily="34" charset="0"/>
              </a:rPr>
              <a:t>gestión de los procesos</a:t>
            </a:r>
            <a:r>
              <a:rPr lang="es-CL" sz="2400" dirty="0">
                <a:latin typeface="Calibri" pitchFamily="34" charset="0"/>
              </a:rPr>
              <a:t> y estándares operacionales</a:t>
            </a:r>
            <a:r>
              <a:rPr lang="es-CL" sz="2400" dirty="0" smtClean="0">
                <a:latin typeface="Calibri" pitchFamily="34" charset="0"/>
              </a:rPr>
              <a:t>.</a:t>
            </a:r>
          </a:p>
          <a:p>
            <a:pPr algn="just">
              <a:buFont typeface="+mj-lt"/>
              <a:buAutoNum type="arabicPeriod"/>
            </a:pPr>
            <a:endParaRPr lang="es-CL" sz="800" dirty="0">
              <a:latin typeface="Calibri" pitchFamily="34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s-CL" sz="2400" dirty="0" smtClean="0">
                <a:latin typeface="Calibri" pitchFamily="34" charset="0"/>
              </a:rPr>
              <a:t>Es </a:t>
            </a:r>
            <a:r>
              <a:rPr lang="es-CL" sz="2400" dirty="0">
                <a:latin typeface="Calibri" pitchFamily="34" charset="0"/>
              </a:rPr>
              <a:t>fundamental conocer el </a:t>
            </a:r>
            <a:r>
              <a:rPr lang="es-CL" sz="2400" b="1" dirty="0">
                <a:latin typeface="Calibri" pitchFamily="34" charset="0"/>
              </a:rPr>
              <a:t>rol y capacidades</a:t>
            </a:r>
            <a:r>
              <a:rPr lang="es-CL" sz="2400" dirty="0">
                <a:latin typeface="Calibri" pitchFamily="34" charset="0"/>
              </a:rPr>
              <a:t> de cada una de las instalaciones como también las condiciones operacionales existentes (pozos, impulsiones, estanques, bombas, alimentadoras, matrices, </a:t>
            </a:r>
            <a:r>
              <a:rPr lang="es-CL" sz="2400" dirty="0" err="1">
                <a:latin typeface="Calibri" pitchFamily="34" charset="0"/>
              </a:rPr>
              <a:t>etc</a:t>
            </a:r>
            <a:r>
              <a:rPr lang="es-CL" sz="2400" dirty="0" smtClean="0">
                <a:latin typeface="Calibri" pitchFamily="34" charset="0"/>
              </a:rPr>
              <a:t>).</a:t>
            </a:r>
            <a:endParaRPr lang="es-ES" sz="1000" b="1" dirty="0"/>
          </a:p>
        </p:txBody>
      </p:sp>
    </p:spTree>
    <p:extLst>
      <p:ext uri="{BB962C8B-B14F-4D97-AF65-F5344CB8AC3E}">
        <p14:creationId xmlns:p14="http://schemas.microsoft.com/office/powerpoint/2010/main" val="2185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782960"/>
          </a:xfrm>
        </p:spPr>
        <p:txBody>
          <a:bodyPr/>
          <a:lstStyle/>
          <a:p>
            <a:pPr algn="l"/>
            <a:r>
              <a:rPr lang="es-CL" dirty="0" err="1" smtClean="0"/>
              <a:t>Desafios</a:t>
            </a:r>
            <a:r>
              <a:rPr lang="es-CL" dirty="0" smtClean="0"/>
              <a:t>:</a:t>
            </a:r>
            <a:endParaRPr lang="es-CL" dirty="0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539552" y="1008112"/>
            <a:ext cx="8229600" cy="5589240"/>
          </a:xfrm>
        </p:spPr>
        <p:txBody>
          <a:bodyPr/>
          <a:lstStyle/>
          <a:p>
            <a:pPr marL="457200" lvl="0" indent="-457200" algn="just">
              <a:buFont typeface="+mj-lt"/>
              <a:buAutoNum type="arabicPeriod" startAt="4"/>
            </a:pPr>
            <a:r>
              <a:rPr lang="es-CL" sz="2400" dirty="0" smtClean="0">
                <a:latin typeface="Calibri" pitchFamily="34" charset="0"/>
              </a:rPr>
              <a:t>Para </a:t>
            </a:r>
            <a:r>
              <a:rPr lang="es-CL" sz="2400" dirty="0">
                <a:latin typeface="Calibri" pitchFamily="34" charset="0"/>
              </a:rPr>
              <a:t>avanzar en el conocimiento del</a:t>
            </a:r>
            <a:r>
              <a:rPr lang="es-CL" sz="2400" b="1" dirty="0">
                <a:latin typeface="Calibri" pitchFamily="34" charset="0"/>
              </a:rPr>
              <a:t> comportamiento</a:t>
            </a:r>
            <a:r>
              <a:rPr lang="es-CL" sz="2400" dirty="0">
                <a:latin typeface="Calibri" pitchFamily="34" charset="0"/>
              </a:rPr>
              <a:t> </a:t>
            </a:r>
            <a:r>
              <a:rPr lang="es-CL" sz="2400" b="1" dirty="0">
                <a:latin typeface="Calibri" pitchFamily="34" charset="0"/>
              </a:rPr>
              <a:t>de las instalaciones</a:t>
            </a:r>
            <a:r>
              <a:rPr lang="es-CL" sz="2400" dirty="0">
                <a:latin typeface="Calibri" pitchFamily="34" charset="0"/>
              </a:rPr>
              <a:t> es necesario contar con un sistema de registro de datos, desarrollar una base de datos operacional que cuente con un respaldo gráfico y modelos de simulación de instalaciones.</a:t>
            </a:r>
          </a:p>
          <a:p>
            <a:pPr algn="just">
              <a:buFont typeface="+mj-lt"/>
              <a:buAutoNum type="arabicPeriod" startAt="4"/>
            </a:pPr>
            <a:endParaRPr lang="es-CL" sz="800" dirty="0">
              <a:latin typeface="Calibri" pitchFamily="34" charset="0"/>
            </a:endParaRPr>
          </a:p>
          <a:p>
            <a:pPr marL="457200" lvl="0" indent="-457200" algn="just">
              <a:buFont typeface="+mj-lt"/>
              <a:buAutoNum type="arabicPeriod" startAt="4"/>
            </a:pPr>
            <a:r>
              <a:rPr lang="es-CL" sz="2400" dirty="0">
                <a:latin typeface="Calibri" pitchFamily="34" charset="0"/>
              </a:rPr>
              <a:t>Con el conocimiento adquirido se debe priorizar en importancia y </a:t>
            </a:r>
            <a:r>
              <a:rPr lang="es-CL" sz="2400" b="1" dirty="0">
                <a:latin typeface="Calibri" pitchFamily="34" charset="0"/>
              </a:rPr>
              <a:t>grado de vulnerabilidad</a:t>
            </a:r>
            <a:r>
              <a:rPr lang="es-CL" sz="2400" dirty="0">
                <a:latin typeface="Calibri" pitchFamily="34" charset="0"/>
              </a:rPr>
              <a:t> las instalaciones operacionales, con el objeto de elaborar planes y políticas de seguridad y de emergencia.</a:t>
            </a:r>
          </a:p>
          <a:p>
            <a:pPr algn="just">
              <a:buFont typeface="+mj-lt"/>
              <a:buAutoNum type="arabicPeriod" startAt="4"/>
            </a:pPr>
            <a:endParaRPr lang="es-CL" sz="800" dirty="0">
              <a:latin typeface="Calibri" pitchFamily="34" charset="0"/>
            </a:endParaRPr>
          </a:p>
          <a:p>
            <a:pPr marL="457200" lvl="0" indent="-457200" algn="just">
              <a:buFont typeface="+mj-lt"/>
              <a:buAutoNum type="arabicPeriod" startAt="4"/>
            </a:pPr>
            <a:r>
              <a:rPr lang="es-CL" sz="2400" dirty="0">
                <a:latin typeface="Calibri" pitchFamily="34" charset="0"/>
              </a:rPr>
              <a:t>Una vez adquirido este conocimiento es necesario avanzar en la </a:t>
            </a:r>
            <a:r>
              <a:rPr lang="es-CL" sz="2400" b="1" dirty="0">
                <a:latin typeface="Calibri" pitchFamily="34" charset="0"/>
              </a:rPr>
              <a:t>optimización de la operación</a:t>
            </a:r>
            <a:r>
              <a:rPr lang="es-CL" sz="2400" dirty="0">
                <a:latin typeface="Calibri" pitchFamily="34" charset="0"/>
              </a:rPr>
              <a:t> de las instalaciones, con el objeto de asegurar y mejorar el servicio de abastecimiento de agua potable y/o saneamiento</a:t>
            </a:r>
            <a:r>
              <a:rPr lang="es-CL" sz="2400" dirty="0" smtClean="0">
                <a:latin typeface="Calibri" pitchFamily="34" charset="0"/>
              </a:rPr>
              <a:t>.</a:t>
            </a:r>
            <a:endParaRPr lang="es-ES" sz="1000" b="1" dirty="0"/>
          </a:p>
        </p:txBody>
      </p:sp>
    </p:spTree>
    <p:extLst>
      <p:ext uri="{BB962C8B-B14F-4D97-AF65-F5344CB8AC3E}">
        <p14:creationId xmlns:p14="http://schemas.microsoft.com/office/powerpoint/2010/main" val="150973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782960"/>
          </a:xfrm>
        </p:spPr>
        <p:txBody>
          <a:bodyPr/>
          <a:lstStyle/>
          <a:p>
            <a:pPr algn="l"/>
            <a:r>
              <a:rPr lang="es-CL" dirty="0" err="1" smtClean="0"/>
              <a:t>Desafios</a:t>
            </a:r>
            <a:r>
              <a:rPr lang="es-CL" dirty="0" smtClean="0"/>
              <a:t>:</a:t>
            </a:r>
            <a:endParaRPr lang="es-CL" dirty="0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539552" y="1008112"/>
            <a:ext cx="8229600" cy="4581128"/>
          </a:xfrm>
        </p:spPr>
        <p:txBody>
          <a:bodyPr/>
          <a:lstStyle/>
          <a:p>
            <a:pPr marL="0" indent="0">
              <a:buNone/>
            </a:pPr>
            <a:endParaRPr lang="es-CL" sz="2400" dirty="0">
              <a:latin typeface="Calibri" pitchFamily="34" charset="0"/>
            </a:endParaRPr>
          </a:p>
          <a:p>
            <a:pPr marL="457200" lvl="0" indent="-457200" algn="just">
              <a:buFont typeface="+mj-lt"/>
              <a:buAutoNum type="arabicPeriod" startAt="7"/>
            </a:pPr>
            <a:r>
              <a:rPr lang="es-CL" sz="2400" dirty="0">
                <a:latin typeface="Calibri" pitchFamily="34" charset="0"/>
              </a:rPr>
              <a:t>Todo este proceso de mejoras en la gestión operacional se debe plasmar en un </a:t>
            </a:r>
            <a:r>
              <a:rPr lang="es-CL" sz="2400" b="1" dirty="0">
                <a:latin typeface="Calibri" pitchFamily="34" charset="0"/>
              </a:rPr>
              <a:t>plan de desarrollo operacional,</a:t>
            </a:r>
            <a:r>
              <a:rPr lang="es-CL" sz="2400" dirty="0">
                <a:latin typeface="Calibri" pitchFamily="34" charset="0"/>
              </a:rPr>
              <a:t> en donde como cooperativa quede establecido qué tipo de organización administramos, cuáles son nuestras capacidades, hacia donde queremos avanzar, qué y cuando se deberán de ejecutar las acciones de mejora que nos permiten ofrecer un servicio de calidad, asegurando la supervivencia y la </a:t>
            </a:r>
            <a:r>
              <a:rPr lang="es-CL" sz="2400" dirty="0" err="1">
                <a:latin typeface="Calibri" pitchFamily="34" charset="0"/>
              </a:rPr>
              <a:t>autosustentabilidad</a:t>
            </a:r>
            <a:r>
              <a:rPr lang="es-CL" sz="2400" dirty="0">
                <a:latin typeface="Calibri" pitchFamily="34" charset="0"/>
              </a:rPr>
              <a:t> de nuestra organización</a:t>
            </a:r>
            <a:r>
              <a:rPr lang="es-CL" sz="2400" dirty="0" smtClean="0">
                <a:latin typeface="Calibri" pitchFamily="34" charset="0"/>
              </a:rPr>
              <a:t>.</a:t>
            </a:r>
            <a:endParaRPr lang="es-ES" sz="1000" b="1" dirty="0"/>
          </a:p>
        </p:txBody>
      </p:sp>
    </p:spTree>
    <p:extLst>
      <p:ext uri="{BB962C8B-B14F-4D97-AF65-F5344CB8AC3E}">
        <p14:creationId xmlns:p14="http://schemas.microsoft.com/office/powerpoint/2010/main" val="48085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4.bp.blogspot.com/_z-djeTCSdSk/THbN2aEqpDI/AAAAAAAABjE/7YFjZYRwJdo/s320/dud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94300" y="1884363"/>
            <a:ext cx="328612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2 Marcador de contenido"/>
          <p:cNvSpPr>
            <a:spLocks noGrp="1"/>
          </p:cNvSpPr>
          <p:nvPr>
            <p:ph idx="1"/>
          </p:nvPr>
        </p:nvSpPr>
        <p:spPr>
          <a:xfrm>
            <a:off x="250825" y="476250"/>
            <a:ext cx="8229600" cy="4525963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s-MX" altLang="es-CL" dirty="0" smtClean="0"/>
              <a:t> </a:t>
            </a:r>
          </a:p>
        </p:txBody>
      </p:sp>
      <p:sp>
        <p:nvSpPr>
          <p:cNvPr id="19460" name="Text Box 13"/>
          <p:cNvSpPr txBox="1">
            <a:spLocks noChangeArrowheads="1"/>
          </p:cNvSpPr>
          <p:nvPr/>
        </p:nvSpPr>
        <p:spPr bwMode="auto">
          <a:xfrm>
            <a:off x="440899" y="2669193"/>
            <a:ext cx="52546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altLang="es-CL" sz="5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Comentarios y dudas</a:t>
            </a:r>
            <a:endParaRPr lang="es-ES" altLang="es-CL" sz="5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43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19066"/>
            <a:ext cx="8229600" cy="142960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es-CL" sz="6600" b="1" dirty="0" smtClean="0"/>
              <a:t>MUCHAS GRACIAS</a:t>
            </a:r>
            <a:endParaRPr lang="es-CL" sz="6600" b="1" dirty="0"/>
          </a:p>
        </p:txBody>
      </p:sp>
    </p:spTree>
    <p:extLst>
      <p:ext uri="{BB962C8B-B14F-4D97-AF65-F5344CB8AC3E}">
        <p14:creationId xmlns:p14="http://schemas.microsoft.com/office/powerpoint/2010/main" val="190067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55638" y="2509838"/>
            <a:ext cx="7559675" cy="1325562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es-ES" sz="32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Plan de Desarrollo Operacional</a:t>
            </a:r>
            <a:endParaRPr lang="es-CL" sz="3200" b="1" i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buFont typeface="Wingdings 2" pitchFamily="18" charset="2"/>
              <a:buNone/>
              <a:defRPr/>
            </a:pPr>
            <a:endParaRPr lang="es-CL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CL"/>
          </a:p>
        </p:txBody>
      </p:sp>
      <p:sp>
        <p:nvSpPr>
          <p:cNvPr id="7172" name="6 Título"/>
          <p:cNvSpPr>
            <a:spLocks noGrp="1"/>
          </p:cNvSpPr>
          <p:nvPr>
            <p:ph type="title"/>
          </p:nvPr>
        </p:nvSpPr>
        <p:spPr>
          <a:xfrm>
            <a:off x="976313" y="341313"/>
            <a:ext cx="7267575" cy="1143000"/>
          </a:xfrm>
        </p:spPr>
        <p:txBody>
          <a:bodyPr/>
          <a:lstStyle/>
          <a:p>
            <a:pPr algn="ctr"/>
            <a:r>
              <a:rPr lang="es-ES_tradnl" sz="2800" b="1" i="1" smtClean="0"/>
              <a:t>“PROGRAMA  UNIFICADO DE  FORTALECIMIENTO  </a:t>
            </a:r>
            <a:br>
              <a:rPr lang="es-ES_tradnl" sz="2800" b="1" i="1" smtClean="0"/>
            </a:br>
            <a:r>
              <a:rPr lang="es-ES_tradnl" sz="2800" b="1" i="1" smtClean="0"/>
              <a:t>DE  CAPACIDADES   PARA  APRs “</a:t>
            </a:r>
            <a:endParaRPr lang="es-CL" sz="2800" smtClean="0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CL"/>
          </a:p>
        </p:txBody>
      </p:sp>
      <p:grpSp>
        <p:nvGrpSpPr>
          <p:cNvPr id="7174" name="7 Grupo"/>
          <p:cNvGrpSpPr>
            <a:grpSpLocks/>
          </p:cNvGrpSpPr>
          <p:nvPr/>
        </p:nvGrpSpPr>
        <p:grpSpPr bwMode="auto">
          <a:xfrm>
            <a:off x="107950" y="5805488"/>
            <a:ext cx="8928100" cy="857250"/>
            <a:chOff x="488504" y="116632"/>
            <a:chExt cx="8928992" cy="857250"/>
          </a:xfrm>
        </p:grpSpPr>
        <p:pic>
          <p:nvPicPr>
            <p:cNvPr id="717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504" y="155367"/>
              <a:ext cx="1352550" cy="646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6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7300" y="116632"/>
              <a:ext cx="619760" cy="857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33320" y="225216"/>
              <a:ext cx="1584176" cy="748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8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625" y="125522"/>
              <a:ext cx="828675" cy="828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/>
            <a:r>
              <a:rPr lang="es-CL" dirty="0" smtClean="0"/>
              <a:t>Plan de Desarrollo Operacional</a:t>
            </a:r>
            <a:endParaRPr lang="es-CL" dirty="0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10101"/>
            <a:ext cx="8229600" cy="4151147"/>
          </a:xfrm>
        </p:spPr>
        <p:txBody>
          <a:bodyPr/>
          <a:lstStyle/>
          <a:p>
            <a:r>
              <a:rPr lang="es-ES" sz="3200" b="1" dirty="0" smtClean="0">
                <a:latin typeface="Calibri" pitchFamily="34" charset="0"/>
              </a:rPr>
              <a:t>Es una Herramienta de gestión que permite:</a:t>
            </a:r>
          </a:p>
          <a:p>
            <a:endParaRPr lang="es-ES" sz="1000" b="1" dirty="0" smtClean="0"/>
          </a:p>
          <a:p>
            <a:pPr>
              <a:buFont typeface="Wingdings" pitchFamily="2" charset="2"/>
              <a:buChar char="Ø"/>
            </a:pPr>
            <a:r>
              <a:rPr lang="es-ES" sz="2800" dirty="0" smtClean="0">
                <a:latin typeface="Calibri" pitchFamily="34" charset="0"/>
              </a:rPr>
              <a:t>Establecer, definir metas, sueños, para alcanzarlos, lograrlos con el objeto de garantizar un servicio de calidad y plantearse acciones, proyectos de mejoras. </a:t>
            </a:r>
          </a:p>
          <a:p>
            <a:pPr>
              <a:buFont typeface="Wingdings" pitchFamily="2" charset="2"/>
              <a:buChar char="Ø"/>
            </a:pPr>
            <a:endParaRPr lang="es-ES" sz="10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2800" dirty="0" smtClean="0">
                <a:latin typeface="Calibri" pitchFamily="34" charset="0"/>
              </a:rPr>
              <a:t> Optimizar </a:t>
            </a:r>
            <a:r>
              <a:rPr lang="es-ES" sz="2800" dirty="0">
                <a:latin typeface="Calibri" pitchFamily="34" charset="0"/>
              </a:rPr>
              <a:t>la operación de las </a:t>
            </a:r>
            <a:r>
              <a:rPr lang="es-ES" sz="2800" dirty="0" smtClean="0">
                <a:latin typeface="Calibri" pitchFamily="34" charset="0"/>
              </a:rPr>
              <a:t>instalaciones.</a:t>
            </a:r>
          </a:p>
          <a:p>
            <a:pPr>
              <a:buFont typeface="Wingdings" pitchFamily="2" charset="2"/>
              <a:buChar char="Ø"/>
            </a:pPr>
            <a:endParaRPr lang="es-ES" sz="10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2800" dirty="0">
                <a:latin typeface="Calibri" pitchFamily="34" charset="0"/>
              </a:rPr>
              <a:t> </a:t>
            </a:r>
            <a:r>
              <a:rPr lang="es-ES" sz="2800" dirty="0" smtClean="0">
                <a:latin typeface="Calibri" pitchFamily="34" charset="0"/>
              </a:rPr>
              <a:t>Disminuir </a:t>
            </a:r>
            <a:r>
              <a:rPr lang="es-ES" sz="2800" dirty="0">
                <a:latin typeface="Calibri" pitchFamily="34" charset="0"/>
              </a:rPr>
              <a:t>la vulnerabilidad del servicio  y aumentar la vida útil de los equipos e </a:t>
            </a:r>
            <a:r>
              <a:rPr lang="es-ES" sz="2800" dirty="0" smtClean="0">
                <a:latin typeface="Calibri" pitchFamily="34" charset="0"/>
              </a:rPr>
              <a:t>instalaciones.</a:t>
            </a:r>
            <a:endParaRPr lang="es-CL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29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549400"/>
            <a:ext cx="7721600" cy="5054600"/>
          </a:xfrm>
          <a:noFill/>
          <a:ln w="50800" cap="flat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buClr>
                <a:schemeClr val="bg1"/>
              </a:buClr>
              <a:buSzPct val="65000"/>
              <a:buFont typeface="Wingdings" pitchFamily="2" charset="2"/>
              <a:buChar char="l"/>
            </a:pPr>
            <a:r>
              <a:rPr lang="es-ES_tradnl" sz="2400" i="0" dirty="0" smtClean="0">
                <a:solidFill>
                  <a:srgbClr val="000000"/>
                </a:solidFill>
                <a:latin typeface="Calibri" pitchFamily="34" charset="0"/>
              </a:rPr>
              <a:t>Busca </a:t>
            </a:r>
            <a:r>
              <a:rPr lang="es-ES_tradnl" sz="2400" i="0" dirty="0">
                <a:solidFill>
                  <a:srgbClr val="000000"/>
                </a:solidFill>
                <a:latin typeface="Calibri" pitchFamily="34" charset="0"/>
              </a:rPr>
              <a:t>alcanzar los grandes objetivos y nuevos desafíos de la Empresa. </a:t>
            </a:r>
          </a:p>
          <a:p>
            <a:pPr algn="just">
              <a:buClr>
                <a:schemeClr val="bg1"/>
              </a:buClr>
              <a:buSzPct val="65000"/>
              <a:buFont typeface="Wingdings" pitchFamily="2" charset="2"/>
              <a:buChar char="l"/>
            </a:pPr>
            <a:r>
              <a:rPr lang="es-ES_tradnl" sz="2400" i="0" dirty="0">
                <a:solidFill>
                  <a:srgbClr val="000000"/>
                </a:solidFill>
                <a:latin typeface="Calibri" pitchFamily="34" charset="0"/>
              </a:rPr>
              <a:t>Mejorías empresariales de largo plazo</a:t>
            </a:r>
          </a:p>
          <a:p>
            <a:pPr algn="just">
              <a:buClr>
                <a:srgbClr val="3365FB"/>
              </a:buClr>
              <a:buFont typeface="Monotype Sorts" pitchFamily="2" charset="2"/>
              <a:buChar char=" "/>
            </a:pPr>
            <a:endParaRPr lang="es-ES_tradnl" sz="2400" b="1" dirty="0">
              <a:solidFill>
                <a:srgbClr val="000000"/>
              </a:solidFill>
            </a:endParaRPr>
          </a:p>
          <a:p>
            <a:pPr algn="just">
              <a:buClr>
                <a:srgbClr val="3365FB"/>
              </a:buClr>
              <a:buFont typeface="Monotype Sorts" pitchFamily="2" charset="2"/>
              <a:buChar char=" "/>
            </a:pPr>
            <a:endParaRPr lang="es-ES_tradnl" sz="2000" b="1" dirty="0">
              <a:solidFill>
                <a:srgbClr val="0DFF0D"/>
              </a:solidFill>
            </a:endParaRPr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2209800" y="3911600"/>
            <a:ext cx="0" cy="20828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2184400" y="6019800"/>
            <a:ext cx="42164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2216150" y="5410200"/>
            <a:ext cx="977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5035550" y="4191000"/>
            <a:ext cx="977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3206750" y="5334000"/>
            <a:ext cx="977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V="1">
            <a:off x="3200400" y="5327650"/>
            <a:ext cx="0" cy="889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V="1">
            <a:off x="6019800" y="4108450"/>
            <a:ext cx="0" cy="889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6026150" y="4114800"/>
            <a:ext cx="9779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4425950" y="5035550"/>
            <a:ext cx="825500" cy="215900"/>
          </a:xfrm>
          <a:prstGeom prst="line">
            <a:avLst/>
          </a:prstGeom>
          <a:noFill/>
          <a:ln w="12700">
            <a:solidFill>
              <a:schemeClr val="tx2"/>
            </a:solidFill>
            <a:prstDash val="lg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5410200" y="5106988"/>
            <a:ext cx="1444625" cy="5778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600" i="0">
                <a:latin typeface="Arial" pitchFamily="34" charset="0"/>
              </a:rPr>
              <a:t>Mejoría empresarial</a:t>
            </a:r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V="1">
            <a:off x="4197350" y="4184650"/>
            <a:ext cx="825500" cy="11557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6326188" y="6097588"/>
            <a:ext cx="682625" cy="3937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 i="0" dirty="0">
                <a:latin typeface="Arial" pitchFamily="34" charset="0"/>
              </a:rPr>
              <a:t>T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1754188" y="3963988"/>
            <a:ext cx="454025" cy="3937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000" i="0">
                <a:latin typeface="Arial" pitchFamily="34" charset="0"/>
              </a:rPr>
              <a:t>R</a:t>
            </a:r>
          </a:p>
        </p:txBody>
      </p:sp>
      <p:sp>
        <p:nvSpPr>
          <p:cNvPr id="34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/>
            <a:r>
              <a:rPr lang="es-CL" dirty="0" smtClean="0"/>
              <a:t>Plan de Desarrollo Operacional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7241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/>
            <a:r>
              <a:rPr lang="es-CL" dirty="0" smtClean="0"/>
              <a:t>Plan de Desarrollo Operacional</a:t>
            </a:r>
            <a:endParaRPr lang="es-CL" dirty="0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711200" y="1549400"/>
            <a:ext cx="7821240" cy="5054600"/>
          </a:xfrm>
          <a:prstGeom prst="rect">
            <a:avLst/>
          </a:prstGeom>
          <a:noFill/>
          <a:ln w="50800" cap="flat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Monotype Sorts" pitchFamily="2" charset="2"/>
              <a:buNone/>
            </a:pPr>
            <a:r>
              <a:rPr lang="es-ES_tradnl" sz="2000" b="1" dirty="0" smtClean="0">
                <a:solidFill>
                  <a:srgbClr val="00FF00"/>
                </a:solidFill>
              </a:rPr>
              <a:t>	</a:t>
            </a:r>
            <a:endParaRPr lang="es-ES_tradnl" sz="2400" b="1" dirty="0" smtClean="0">
              <a:solidFill>
                <a:schemeClr val="hlink"/>
              </a:solidFill>
            </a:endParaRPr>
          </a:p>
          <a:p>
            <a:pPr algn="just">
              <a:buFont typeface="Monotype Sorts" pitchFamily="2" charset="2"/>
              <a:buNone/>
            </a:pPr>
            <a:r>
              <a:rPr lang="es-ES_tradnl" sz="2000" dirty="0" smtClean="0">
                <a:latin typeface="Calibri" pitchFamily="34" charset="0"/>
              </a:rPr>
              <a:t>	</a:t>
            </a:r>
            <a:r>
              <a:rPr lang="es-ES_tradnl" sz="2400" dirty="0" smtClean="0">
                <a:solidFill>
                  <a:srgbClr val="000000"/>
                </a:solidFill>
                <a:latin typeface="Calibri" pitchFamily="34" charset="0"/>
              </a:rPr>
              <a:t>Busca mantener resultados alcanzados y mejorarlos     continuamente en la medida que surjan oportunidades</a:t>
            </a:r>
            <a:endParaRPr lang="es-ES_tradnl" sz="2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4800600" y="4953000"/>
            <a:ext cx="2139950" cy="6985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s-ES_tradnl" sz="2000" i="0">
                <a:solidFill>
                  <a:srgbClr val="000000"/>
                </a:solidFill>
                <a:latin typeface="Arial" pitchFamily="34" charset="0"/>
              </a:rPr>
              <a:t>Mejorías dentro </a:t>
            </a:r>
          </a:p>
          <a:p>
            <a:r>
              <a:rPr lang="es-ES_tradnl" sz="2000" i="0">
                <a:solidFill>
                  <a:srgbClr val="000000"/>
                </a:solidFill>
                <a:latin typeface="Arial" pitchFamily="34" charset="0"/>
              </a:rPr>
              <a:t>de la Rutina</a:t>
            </a:r>
            <a:endParaRPr lang="es-ES_tradnl" sz="2000" i="0">
              <a:latin typeface="Arial" pitchFamily="34" charset="0"/>
            </a:endParaRPr>
          </a:p>
        </p:txBody>
      </p:sp>
      <p:grpSp>
        <p:nvGrpSpPr>
          <p:cNvPr id="20" name="Group 24"/>
          <p:cNvGrpSpPr>
            <a:grpSpLocks/>
          </p:cNvGrpSpPr>
          <p:nvPr/>
        </p:nvGrpSpPr>
        <p:grpSpPr bwMode="auto">
          <a:xfrm>
            <a:off x="1398896" y="3352800"/>
            <a:ext cx="4038600" cy="2862263"/>
            <a:chOff x="1143" y="2324"/>
            <a:chExt cx="1929" cy="1593"/>
          </a:xfrm>
        </p:grpSpPr>
        <p:sp>
          <p:nvSpPr>
            <p:cNvPr id="21" name="Line 5"/>
            <p:cNvSpPr>
              <a:spLocks noChangeShapeType="1"/>
            </p:cNvSpPr>
            <p:nvPr/>
          </p:nvSpPr>
          <p:spPr bwMode="auto">
            <a:xfrm>
              <a:off x="1392" y="2560"/>
              <a:ext cx="0" cy="1120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22" name="Line 6"/>
            <p:cNvSpPr>
              <a:spLocks noChangeShapeType="1"/>
            </p:cNvSpPr>
            <p:nvPr/>
          </p:nvSpPr>
          <p:spPr bwMode="auto">
            <a:xfrm flipH="1">
              <a:off x="1376" y="3696"/>
              <a:ext cx="1472" cy="0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23" name="Line 7"/>
            <p:cNvSpPr>
              <a:spLocks noChangeShapeType="1"/>
            </p:cNvSpPr>
            <p:nvPr/>
          </p:nvSpPr>
          <p:spPr bwMode="auto">
            <a:xfrm>
              <a:off x="1396" y="3360"/>
              <a:ext cx="42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>
              <a:off x="1828" y="3216"/>
              <a:ext cx="42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25" name="Line 9"/>
            <p:cNvSpPr>
              <a:spLocks noChangeShapeType="1"/>
            </p:cNvSpPr>
            <p:nvPr/>
          </p:nvSpPr>
          <p:spPr bwMode="auto">
            <a:xfrm>
              <a:off x="2260" y="3168"/>
              <a:ext cx="42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26" name="Line 10"/>
            <p:cNvSpPr>
              <a:spLocks noChangeShapeType="1"/>
            </p:cNvSpPr>
            <p:nvPr/>
          </p:nvSpPr>
          <p:spPr bwMode="auto">
            <a:xfrm flipV="1">
              <a:off x="1824" y="3260"/>
              <a:ext cx="0" cy="5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27" name="Line 11"/>
            <p:cNvSpPr>
              <a:spLocks noChangeShapeType="1"/>
            </p:cNvSpPr>
            <p:nvPr/>
          </p:nvSpPr>
          <p:spPr bwMode="auto">
            <a:xfrm flipV="1">
              <a:off x="2256" y="3164"/>
              <a:ext cx="0" cy="5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28" name="Rectangle 12"/>
            <p:cNvSpPr>
              <a:spLocks noChangeArrowheads="1"/>
            </p:cNvSpPr>
            <p:nvPr/>
          </p:nvSpPr>
          <p:spPr bwMode="auto">
            <a:xfrm>
              <a:off x="1143" y="2324"/>
              <a:ext cx="174" cy="219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s-ES_tradnl" sz="2000" i="0">
                  <a:solidFill>
                    <a:schemeClr val="hlink"/>
                  </a:solidFill>
                  <a:latin typeface="Arial" pitchFamily="34" charset="0"/>
                </a:rPr>
                <a:t>R</a:t>
              </a:r>
            </a:p>
          </p:txBody>
        </p:sp>
        <p:sp>
          <p:nvSpPr>
            <p:cNvPr id="29" name="Rectangle 13"/>
            <p:cNvSpPr>
              <a:spLocks noChangeArrowheads="1"/>
            </p:cNvSpPr>
            <p:nvPr/>
          </p:nvSpPr>
          <p:spPr bwMode="auto">
            <a:xfrm>
              <a:off x="2785" y="3697"/>
              <a:ext cx="287" cy="22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2000" i="0">
                  <a:solidFill>
                    <a:schemeClr val="bg1"/>
                  </a:solidFill>
                  <a:latin typeface="Arial" pitchFamily="34" charset="0"/>
                </a:rPr>
                <a:t>T</a:t>
              </a:r>
            </a:p>
          </p:txBody>
        </p:sp>
        <p:sp>
          <p:nvSpPr>
            <p:cNvPr id="30" name="Line 14"/>
            <p:cNvSpPr>
              <a:spLocks noChangeShapeType="1"/>
            </p:cNvSpPr>
            <p:nvPr/>
          </p:nvSpPr>
          <p:spPr bwMode="auto">
            <a:xfrm>
              <a:off x="1828" y="3316"/>
              <a:ext cx="856" cy="13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prstDash val="lgDash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31" name="Line 15"/>
            <p:cNvSpPr>
              <a:spLocks noChangeShapeType="1"/>
            </p:cNvSpPr>
            <p:nvPr/>
          </p:nvSpPr>
          <p:spPr bwMode="auto">
            <a:xfrm>
              <a:off x="2260" y="3172"/>
              <a:ext cx="472" cy="232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prstDash val="lgDash"/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32" name="Line 17"/>
            <p:cNvSpPr>
              <a:spLocks noChangeShapeType="1"/>
            </p:cNvSpPr>
            <p:nvPr/>
          </p:nvSpPr>
          <p:spPr bwMode="auto">
            <a:xfrm flipV="1">
              <a:off x="1824" y="3212"/>
              <a:ext cx="0" cy="5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33" name="Line 18"/>
            <p:cNvSpPr>
              <a:spLocks noChangeShapeType="1"/>
            </p:cNvSpPr>
            <p:nvPr/>
          </p:nvSpPr>
          <p:spPr bwMode="auto">
            <a:xfrm flipV="1">
              <a:off x="1824" y="3308"/>
              <a:ext cx="0" cy="56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</p:grpSp>
      <p:sp>
        <p:nvSpPr>
          <p:cNvPr id="3" name="2 CuadroTexto"/>
          <p:cNvSpPr txBox="1"/>
          <p:nvPr/>
        </p:nvSpPr>
        <p:spPr>
          <a:xfrm>
            <a:off x="4968524" y="583999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/>
              <a:t>T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4062731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/>
            <a:r>
              <a:rPr lang="es-CL" dirty="0" smtClean="0"/>
              <a:t>Plan de Desarrollo Operacional</a:t>
            </a:r>
            <a:endParaRPr lang="es-CL" dirty="0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607328" y="1313592"/>
            <a:ext cx="8229600" cy="5223686"/>
          </a:xfrm>
        </p:spPr>
        <p:txBody>
          <a:bodyPr/>
          <a:lstStyle/>
          <a:p>
            <a:r>
              <a:rPr lang="es-ES" sz="2800" b="1" dirty="0" smtClean="0">
                <a:latin typeface="Calibri" pitchFamily="34" charset="0"/>
              </a:rPr>
              <a:t>Contenido:</a:t>
            </a:r>
          </a:p>
          <a:p>
            <a:endParaRPr lang="es-ES" sz="1000" b="1" dirty="0" smtClean="0"/>
          </a:p>
          <a:p>
            <a:pPr>
              <a:buFont typeface="Wingdings" pitchFamily="2" charset="2"/>
              <a:buChar char="Ø"/>
            </a:pPr>
            <a:r>
              <a:rPr lang="es-ES" sz="2800" dirty="0" smtClean="0">
                <a:latin typeface="Calibri" pitchFamily="34" charset="0"/>
              </a:rPr>
              <a:t> Planos y esquemas de las instalaciones. </a:t>
            </a:r>
          </a:p>
          <a:p>
            <a:pPr>
              <a:buFont typeface="Wingdings" pitchFamily="2" charset="2"/>
              <a:buChar char="Ø"/>
            </a:pPr>
            <a:endParaRPr lang="es-ES" sz="10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2800" dirty="0" smtClean="0">
                <a:latin typeface="Calibri" pitchFamily="34" charset="0"/>
              </a:rPr>
              <a:t> Catastro y Diagnóstico de las Instalaciones.</a:t>
            </a:r>
          </a:p>
          <a:p>
            <a:pPr>
              <a:buFont typeface="Wingdings" pitchFamily="2" charset="2"/>
              <a:buChar char="Ø"/>
            </a:pPr>
            <a:endParaRPr lang="es-ES" sz="10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2800" dirty="0">
                <a:latin typeface="Calibri" pitchFamily="34" charset="0"/>
              </a:rPr>
              <a:t> </a:t>
            </a:r>
            <a:r>
              <a:rPr lang="es-ES" sz="2800" dirty="0" smtClean="0">
                <a:latin typeface="Calibri" pitchFamily="34" charset="0"/>
              </a:rPr>
              <a:t>Proyecciones de Población y Demanda.</a:t>
            </a:r>
          </a:p>
          <a:p>
            <a:pPr>
              <a:buFont typeface="Wingdings" pitchFamily="2" charset="2"/>
              <a:buChar char="Ø"/>
            </a:pPr>
            <a:endParaRPr lang="es-ES" sz="1000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2800" dirty="0" smtClean="0">
                <a:latin typeface="Calibri" pitchFamily="34" charset="0"/>
              </a:rPr>
              <a:t> Balances Oferta y Demanda (Producción Transporte Distribución.</a:t>
            </a:r>
          </a:p>
          <a:p>
            <a:pPr>
              <a:buFont typeface="Wingdings" pitchFamily="2" charset="2"/>
              <a:buChar char="Ø"/>
            </a:pPr>
            <a:endParaRPr lang="es-ES" sz="1000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2800" dirty="0" smtClean="0">
                <a:latin typeface="Calibri" pitchFamily="34" charset="0"/>
              </a:rPr>
              <a:t>Definición de Acciones.</a:t>
            </a:r>
          </a:p>
          <a:p>
            <a:pPr>
              <a:buFont typeface="Wingdings" pitchFamily="2" charset="2"/>
              <a:buChar char="Ø"/>
            </a:pPr>
            <a:endParaRPr lang="es-ES" sz="1000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2800" dirty="0" smtClean="0">
                <a:latin typeface="Calibri" pitchFamily="34" charset="0"/>
              </a:rPr>
              <a:t>Programa de Inversiones.</a:t>
            </a:r>
            <a:endParaRPr lang="es-CL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56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/>
            <a:r>
              <a:rPr lang="es-CL" dirty="0" smtClean="0"/>
              <a:t>Plan de Desarrollo Operacional</a:t>
            </a:r>
            <a:endParaRPr lang="es-CL" dirty="0"/>
          </a:p>
        </p:txBody>
      </p:sp>
      <p:pic>
        <p:nvPicPr>
          <p:cNvPr id="4" name="Picture 7" descr="fomin negativo castellano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17151A"/>
              </a:clrFrom>
              <a:clrTo>
                <a:srgbClr val="17151A">
                  <a:alpha val="0"/>
                </a:srgbClr>
              </a:clrTo>
            </a:clrChange>
            <a:lum bright="-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194" y="5751347"/>
            <a:ext cx="1686806" cy="115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607328" y="1313592"/>
            <a:ext cx="8229600" cy="665333"/>
          </a:xfrm>
        </p:spPr>
        <p:txBody>
          <a:bodyPr/>
          <a:lstStyle/>
          <a:p>
            <a:r>
              <a:rPr lang="es-ES" sz="2800" b="1" dirty="0" smtClean="0">
                <a:latin typeface="Calibri" pitchFamily="34" charset="0"/>
              </a:rPr>
              <a:t>Planos </a:t>
            </a:r>
            <a:r>
              <a:rPr lang="es-ES" sz="2800" b="1" dirty="0">
                <a:latin typeface="Calibri" pitchFamily="34" charset="0"/>
              </a:rPr>
              <a:t>y esquemas de las </a:t>
            </a:r>
            <a:r>
              <a:rPr lang="es-ES" sz="2800" b="1" dirty="0" smtClean="0">
                <a:latin typeface="Calibri" pitchFamily="34" charset="0"/>
              </a:rPr>
              <a:t>instalaciones:</a:t>
            </a:r>
            <a:endParaRPr lang="es-CL" sz="2800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97328"/>
            <a:ext cx="5610225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914" y="3357349"/>
            <a:ext cx="5412648" cy="3465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09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/>
            <a:r>
              <a:rPr lang="es-CL" dirty="0" smtClean="0"/>
              <a:t>Plan de Desarrollo Operacional</a:t>
            </a:r>
            <a:endParaRPr lang="es-CL" dirty="0"/>
          </a:p>
        </p:txBody>
      </p:sp>
      <p:pic>
        <p:nvPicPr>
          <p:cNvPr id="4" name="Picture 7" descr="fomin negativo castellano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17151A"/>
              </a:clrFrom>
              <a:clrTo>
                <a:srgbClr val="17151A">
                  <a:alpha val="0"/>
                </a:srgbClr>
              </a:clrTo>
            </a:clrChange>
            <a:lum bright="-100000" contrast="-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194" y="5751347"/>
            <a:ext cx="1686806" cy="115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607328" y="1313592"/>
            <a:ext cx="8229600" cy="5223686"/>
          </a:xfrm>
        </p:spPr>
        <p:txBody>
          <a:bodyPr/>
          <a:lstStyle/>
          <a:p>
            <a:r>
              <a:rPr lang="es-ES" sz="2800" b="1" dirty="0" smtClean="0">
                <a:latin typeface="Calibri" pitchFamily="34" charset="0"/>
              </a:rPr>
              <a:t>Catastro </a:t>
            </a:r>
            <a:r>
              <a:rPr lang="es-ES" sz="2800" b="1" dirty="0">
                <a:latin typeface="Calibri" pitchFamily="34" charset="0"/>
              </a:rPr>
              <a:t>y Diagnóstico de las </a:t>
            </a:r>
            <a:r>
              <a:rPr lang="es-ES" sz="2800" b="1" dirty="0" smtClean="0">
                <a:latin typeface="Calibri" pitchFamily="34" charset="0"/>
              </a:rPr>
              <a:t>Instalaciones:</a:t>
            </a:r>
            <a:endParaRPr lang="es-CL" sz="2800" dirty="0">
              <a:latin typeface="Calibri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715339"/>
              </p:ext>
            </p:extLst>
          </p:nvPr>
        </p:nvGraphicFramePr>
        <p:xfrm>
          <a:off x="251520" y="1844824"/>
          <a:ext cx="8712969" cy="14087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1109"/>
                <a:gridCol w="660154"/>
                <a:gridCol w="377231"/>
                <a:gridCol w="589421"/>
                <a:gridCol w="1425092"/>
                <a:gridCol w="911640"/>
                <a:gridCol w="555366"/>
                <a:gridCol w="526551"/>
                <a:gridCol w="482017"/>
                <a:gridCol w="440101"/>
                <a:gridCol w="282923"/>
                <a:gridCol w="1781364"/>
              </a:tblGrid>
              <a:tr h="148549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IDESTANQUE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ESTADO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REDAP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DIRECCION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NOMBRE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TIPO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COTAMAX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COTAMIN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VOLCON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VOLREG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ANO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OBSERVA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</a:tr>
              <a:tr h="148549"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102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EN SERVICIO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10441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EST. MIRADOR DEL AGUILA 2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SEMI ENTERRADO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655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652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100 M3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90 M3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2010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LOMAS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</a:tr>
              <a:tr h="148549"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101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EN SERVICIO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10437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EST. MIRADOR DEL AGUILA 1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SEMI ENTERRADO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535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532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120 M3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100 M3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2000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LOMAS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</a:tr>
              <a:tr h="148549"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100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EN SERVICIO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10078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LAS ACACIAS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SEMI ENTERRADO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sin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sin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1.000 m3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sin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2010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Alimenta Presurizadora Las Acacias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</a:tr>
              <a:tr h="148549"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103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PROYECTADO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10442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LAS LOMAS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SEMI ENTERRADO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445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440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1000 M3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990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900" u="none" strike="noStrike">
                          <a:effectLst/>
                        </a:rPr>
                        <a:t>2013</a:t>
                      </a:r>
                      <a:endParaRPr lang="es-CL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 err="1">
                          <a:effectLst/>
                        </a:rPr>
                        <a:t>ALimenta</a:t>
                      </a:r>
                      <a:r>
                        <a:rPr lang="es-CL" sz="900" u="none" strike="noStrike" dirty="0">
                          <a:effectLst/>
                        </a:rPr>
                        <a:t> SECTOR LAS LOMAS</a:t>
                      </a:r>
                      <a:endParaRPr lang="es-CL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27" marR="7427" marT="7427" marB="0" anchor="b"/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926855"/>
              </p:ext>
            </p:extLst>
          </p:nvPr>
        </p:nvGraphicFramePr>
        <p:xfrm>
          <a:off x="0" y="3020521"/>
          <a:ext cx="5156200" cy="3792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5694"/>
                <a:gridCol w="621535"/>
                <a:gridCol w="637390"/>
                <a:gridCol w="697641"/>
                <a:gridCol w="811800"/>
                <a:gridCol w="1017921"/>
                <a:gridCol w="634219"/>
              </a:tblGrid>
              <a:tr h="167197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IDVALVULA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ESTADO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ID RED AP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DIAMETRO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TIPO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CONEXION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ANO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ABIERTA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125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150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COMPUERTA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ALIMENTADORA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2012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ABIERTA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10288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50 MM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COMPUERTA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MATRIZ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2003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101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CERRADA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133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COMPUERTA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MATRIZ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2012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101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CERRADA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118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50 MM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COMPUERTA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MATRIZ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2000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CERRADA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111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50 MM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COMPUERTA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MATRIZ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1988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103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CERRADA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10309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50 MM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COMPUERTA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MATRIZ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2007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104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ABIERTA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10277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50 MM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COMPUERTA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MATRIZ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2000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105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ABIERTA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10278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50 MM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COMPUERTA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MATRIZ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2000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106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ABIERTA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10055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50 MM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COMPUERTA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MATRIZ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2001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107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CERRADA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10065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50 MM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COMPUERTA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MATRIZ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2001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160866"/>
              </p:ext>
            </p:extLst>
          </p:nvPr>
        </p:nvGraphicFramePr>
        <p:xfrm>
          <a:off x="3705587" y="2924944"/>
          <a:ext cx="5308601" cy="3933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6187"/>
                <a:gridCol w="900623"/>
                <a:gridCol w="507393"/>
                <a:gridCol w="456654"/>
                <a:gridCol w="672296"/>
                <a:gridCol w="1132121"/>
                <a:gridCol w="447140"/>
                <a:gridCol w="596187"/>
              </a:tblGrid>
              <a:tr h="257653"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75.238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591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IDREDAP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TIPO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MATERIAL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DIAMETRO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LARGO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ESTADO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ANO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CUARTEL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4801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10615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MATRIZ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PVC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63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115,19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EN SERVICIO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2013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4801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10613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MATRIZ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PVC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63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78,3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EN SERVICIO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2000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4801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10612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MATRIZ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PVC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63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14,02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EN SERVICIO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2014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4801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10610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MATRIZ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PVC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63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386,99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EN SERVICIO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2014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4801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10609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MATRIZ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PVC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63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451,49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EN SERVICIO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2000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4801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10608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MATRIZ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PVC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75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73,6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EN SERVICIO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2013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4801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10607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MATRIZ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PVC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63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92,85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EN SERVICIO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2014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4801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10606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IMPULSION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Acero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10,98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RESERVA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2010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4801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10605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IMPULSION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Acero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3,48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RESERVA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2010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4801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10604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MATRIZ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PEAD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75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446,65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PROYECTADO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2014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4801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10603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MATRIZ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PEAD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75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21,5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CONSTRUCCION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2014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4801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10602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MATRIZ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PEAD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75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357,04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CONSTRUCCION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2014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4801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10601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MATRIZ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PVC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75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5,21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EN SERVICIO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2012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4801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10600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MATRIZ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PVC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110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11,17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PROYECTADO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2014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4801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10599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MATRIZ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PVC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110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270,22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PROYECTADO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2014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4801"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10598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MATRIZ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PVC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110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225,69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PROYECTADO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>
                          <a:effectLst/>
                        </a:rPr>
                        <a:t>2014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u="none" strike="noStrike" dirty="0">
                          <a:effectLst/>
                        </a:rPr>
                        <a:t>0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61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/>
            <a:r>
              <a:rPr lang="es-CL" dirty="0" smtClean="0"/>
              <a:t>Plan de Desarrollo Operacional</a:t>
            </a:r>
            <a:endParaRPr lang="es-CL" dirty="0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607328" y="1313592"/>
            <a:ext cx="8229600" cy="5223686"/>
          </a:xfrm>
        </p:spPr>
        <p:txBody>
          <a:bodyPr/>
          <a:lstStyle/>
          <a:p>
            <a:r>
              <a:rPr lang="es-ES" sz="2800" b="1" dirty="0" smtClean="0">
                <a:latin typeface="Calibri" pitchFamily="34" charset="0"/>
              </a:rPr>
              <a:t>Proyecciones </a:t>
            </a:r>
            <a:r>
              <a:rPr lang="es-ES" sz="2800" b="1" dirty="0">
                <a:latin typeface="Calibri" pitchFamily="34" charset="0"/>
              </a:rPr>
              <a:t>de Población y </a:t>
            </a:r>
            <a:r>
              <a:rPr lang="es-ES" sz="2800" b="1" dirty="0" smtClean="0">
                <a:latin typeface="Calibri" pitchFamily="34" charset="0"/>
              </a:rPr>
              <a:t>Demanda.</a:t>
            </a:r>
            <a:endParaRPr lang="es-CL" sz="2800" dirty="0">
              <a:latin typeface="Calibri" pitchFamily="34" charset="0"/>
            </a:endParaRPr>
          </a:p>
        </p:txBody>
      </p:sp>
      <p:sp>
        <p:nvSpPr>
          <p:cNvPr id="5" name="4 Elipse">
            <a:hlinkClick r:id="rId2" action="ppaction://hlinkfile"/>
          </p:cNvPr>
          <p:cNvSpPr/>
          <p:nvPr/>
        </p:nvSpPr>
        <p:spPr>
          <a:xfrm>
            <a:off x="8686801" y="1692322"/>
            <a:ext cx="150127" cy="35336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8" y="2061120"/>
            <a:ext cx="9115425" cy="324008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67" t="36224"/>
          <a:stretch>
            <a:fillRect/>
          </a:stretch>
        </p:blipFill>
        <p:spPr bwMode="auto">
          <a:xfrm>
            <a:off x="1027013" y="4797425"/>
            <a:ext cx="6430181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42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4436</TotalTime>
  <Words>877</Words>
  <Application>Microsoft Office PowerPoint</Application>
  <PresentationFormat>Presentación en pantalla (4:3)</PresentationFormat>
  <Paragraphs>433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Flujo</vt:lpstr>
      <vt:lpstr>TALLERES TÉCNICOS  OPERACIONALES    PROGRAMA  UNIFICADO DE  FORTALECIMIENTO   DE  CAPACIDADES   PARA  APRS   </vt:lpstr>
      <vt:lpstr>“PROGRAMA  UNIFICADO DE  FORTALECIMIENTO   DE  CAPACIDADES   PARA  APRs “</vt:lpstr>
      <vt:lpstr>Plan de Desarrollo Operacional</vt:lpstr>
      <vt:lpstr>Plan de Desarrollo Operacional</vt:lpstr>
      <vt:lpstr>Plan de Desarrollo Operacional</vt:lpstr>
      <vt:lpstr>Plan de Desarrollo Operacional</vt:lpstr>
      <vt:lpstr>Plan de Desarrollo Operacional</vt:lpstr>
      <vt:lpstr>Plan de Desarrollo Operacional</vt:lpstr>
      <vt:lpstr>Plan de Desarrollo Operacional</vt:lpstr>
      <vt:lpstr>Plan de Desarrollo Operacional</vt:lpstr>
      <vt:lpstr>Plan de Desarrollo Operacional</vt:lpstr>
      <vt:lpstr>Plan de Desarrollo Operacional</vt:lpstr>
      <vt:lpstr>Desafíos:</vt:lpstr>
      <vt:lpstr>Desafios:</vt:lpstr>
      <vt:lpstr>Desafios: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 Y ASOCIATIVIDAD EN CHILE</dc:title>
  <dc:creator>GORO</dc:creator>
  <cp:lastModifiedBy>Goro</cp:lastModifiedBy>
  <cp:revision>246</cp:revision>
  <dcterms:created xsi:type="dcterms:W3CDTF">2009-09-03T01:39:06Z</dcterms:created>
  <dcterms:modified xsi:type="dcterms:W3CDTF">2015-09-10T02:54:06Z</dcterms:modified>
</cp:coreProperties>
</file>